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8" r:id="rId3"/>
    <p:sldId id="260"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327271-63CE-BB29-889A-DDBF2C9A66A8}" v="171" dt="2023-06-15T05:12:05.812"/>
    <p1510:client id="{5140BC4F-B1B6-4F3F-30A7-48E4C83F6B18}" v="186" dt="2023-06-15T07:29:24.297"/>
    <p1510:client id="{72282CEC-3E8A-4790-B49D-B9A02758BE51}" v="151" dt="2023-06-14T17:21:45.1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 Id="rId9"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547338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70142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48559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74394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854797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6/15/2023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34893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6/15/2023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41593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6/15/2023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951115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59639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79796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366166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6/15/2023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901066303"/>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eg"/></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529C26E-2316-FBC0-6AD2-EE4584C3FC90}"/>
              </a:ext>
            </a:extLst>
          </p:cNvPr>
          <p:cNvSpPr/>
          <p:nvPr/>
        </p:nvSpPr>
        <p:spPr>
          <a:xfrm>
            <a:off x="252211" y="429295"/>
            <a:ext cx="2167943" cy="1287887"/>
          </a:xfrm>
          <a:prstGeom prst="round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cs typeface="Calibri"/>
            </a:endParaRPr>
          </a:p>
        </p:txBody>
      </p:sp>
      <p:sp>
        <p:nvSpPr>
          <p:cNvPr id="3" name="Rectangle: Rounded Corners 2">
            <a:extLst>
              <a:ext uri="{FF2B5EF4-FFF2-40B4-BE49-F238E27FC236}">
                <a16:creationId xmlns:a16="http://schemas.microsoft.com/office/drawing/2014/main" id="{700A7740-4D22-FFA1-0BF4-FBB9F1C53737}"/>
              </a:ext>
            </a:extLst>
          </p:cNvPr>
          <p:cNvSpPr/>
          <p:nvPr/>
        </p:nvSpPr>
        <p:spPr>
          <a:xfrm>
            <a:off x="5017394" y="429295"/>
            <a:ext cx="2167943" cy="1287887"/>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cs typeface="Calibri"/>
            </a:endParaRPr>
          </a:p>
        </p:txBody>
      </p:sp>
      <p:sp>
        <p:nvSpPr>
          <p:cNvPr id="4" name="Rectangle: Rounded Corners 3">
            <a:extLst>
              <a:ext uri="{FF2B5EF4-FFF2-40B4-BE49-F238E27FC236}">
                <a16:creationId xmlns:a16="http://schemas.microsoft.com/office/drawing/2014/main" id="{386B1B4F-5058-F12F-ABCB-BD6FE0F1D361}"/>
              </a:ext>
            </a:extLst>
          </p:cNvPr>
          <p:cNvSpPr/>
          <p:nvPr/>
        </p:nvSpPr>
        <p:spPr>
          <a:xfrm>
            <a:off x="9782577" y="429294"/>
            <a:ext cx="2167943" cy="1287887"/>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cs typeface="Calibri"/>
            </a:endParaRPr>
          </a:p>
        </p:txBody>
      </p:sp>
      <p:sp>
        <p:nvSpPr>
          <p:cNvPr id="5" name="Rectangle: Rounded Corners 4">
            <a:extLst>
              <a:ext uri="{FF2B5EF4-FFF2-40B4-BE49-F238E27FC236}">
                <a16:creationId xmlns:a16="http://schemas.microsoft.com/office/drawing/2014/main" id="{3D14745F-16C3-289C-1AE8-F18BA567BB73}"/>
              </a:ext>
            </a:extLst>
          </p:cNvPr>
          <p:cNvSpPr/>
          <p:nvPr/>
        </p:nvSpPr>
        <p:spPr>
          <a:xfrm>
            <a:off x="2634802" y="429294"/>
            <a:ext cx="2167943" cy="1287887"/>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cs typeface="Calibri"/>
            </a:endParaRPr>
          </a:p>
        </p:txBody>
      </p:sp>
      <p:sp>
        <p:nvSpPr>
          <p:cNvPr id="6" name="Rectangle: Rounded Corners 5">
            <a:extLst>
              <a:ext uri="{FF2B5EF4-FFF2-40B4-BE49-F238E27FC236}">
                <a16:creationId xmlns:a16="http://schemas.microsoft.com/office/drawing/2014/main" id="{2E1AADFE-263B-B2C1-A5C4-1A965236676B}"/>
              </a:ext>
            </a:extLst>
          </p:cNvPr>
          <p:cNvSpPr/>
          <p:nvPr/>
        </p:nvSpPr>
        <p:spPr>
          <a:xfrm>
            <a:off x="7399984" y="429294"/>
            <a:ext cx="2167943" cy="1287887"/>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cs typeface="Calibri"/>
            </a:endParaRPr>
          </a:p>
        </p:txBody>
      </p:sp>
      <p:sp>
        <p:nvSpPr>
          <p:cNvPr id="7" name="Rectangle: Rounded Corners 6">
            <a:extLst>
              <a:ext uri="{FF2B5EF4-FFF2-40B4-BE49-F238E27FC236}">
                <a16:creationId xmlns:a16="http://schemas.microsoft.com/office/drawing/2014/main" id="{22A8A271-7067-72E4-582C-5E405B0BE0BE}"/>
              </a:ext>
            </a:extLst>
          </p:cNvPr>
          <p:cNvSpPr/>
          <p:nvPr/>
        </p:nvSpPr>
        <p:spPr>
          <a:xfrm>
            <a:off x="308555" y="2025739"/>
            <a:ext cx="11623183" cy="48295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Current Brussels  –  Temperature  =  "66"   HI  =  "70"   LOW  =  "60"</a:t>
            </a:r>
            <a:endParaRPr lang="en-US"/>
          </a:p>
        </p:txBody>
      </p:sp>
      <p:sp>
        <p:nvSpPr>
          <p:cNvPr id="8" name="Rectangle: Rounded Corners 7">
            <a:extLst>
              <a:ext uri="{FF2B5EF4-FFF2-40B4-BE49-F238E27FC236}">
                <a16:creationId xmlns:a16="http://schemas.microsoft.com/office/drawing/2014/main" id="{BF42D9E9-156F-E21E-73D1-1170E5BA4F3D}"/>
              </a:ext>
            </a:extLst>
          </p:cNvPr>
          <p:cNvSpPr/>
          <p:nvPr/>
        </p:nvSpPr>
        <p:spPr>
          <a:xfrm>
            <a:off x="9787943" y="1650106"/>
            <a:ext cx="2157211" cy="289774"/>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solidFill>
                <a:cs typeface="Calibri"/>
              </a:rPr>
              <a:t>Brussels, BE</a:t>
            </a:r>
          </a:p>
        </p:txBody>
      </p:sp>
      <p:sp>
        <p:nvSpPr>
          <p:cNvPr id="14" name="Rectangle 13">
            <a:extLst>
              <a:ext uri="{FF2B5EF4-FFF2-40B4-BE49-F238E27FC236}">
                <a16:creationId xmlns:a16="http://schemas.microsoft.com/office/drawing/2014/main" id="{1A02D289-C6B6-B180-018F-199B40B19435}"/>
              </a:ext>
            </a:extLst>
          </p:cNvPr>
          <p:cNvSpPr/>
          <p:nvPr/>
        </p:nvSpPr>
        <p:spPr>
          <a:xfrm>
            <a:off x="268309" y="2562359"/>
            <a:ext cx="11623182" cy="2253803"/>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solidFill>
                  <a:schemeClr val="bg1"/>
                </a:solidFill>
                <a:ea typeface="+mn-lt"/>
                <a:cs typeface="+mn-lt"/>
              </a:rPr>
              <a:t>Brussels, the capital city of Belgium and the de facto capital of the European Union, is a vibrant and multicultural metropolis. With a population of around 1.2 million, it showcases a fascinating blend of French and Dutch influences due to its bilingual status. Brussels is renowned for its historic charm, stunning architecture, and rich cultural scene, including museums and a thriving arts community. Food lovers can indulge in delicious Belgian cuisine and famous beers. Spanning an area of approximately 161 square kilometers, the city is divided into 19 municipalities. Brussels offers a cosmopolitan atmosphere that seamlessly combines tradition with modernity.</a:t>
            </a:r>
            <a:endParaRPr lang="en-US" sz="1600">
              <a:solidFill>
                <a:schemeClr val="bg1"/>
              </a:solidFill>
            </a:endParaRPr>
          </a:p>
        </p:txBody>
      </p:sp>
      <p:pic>
        <p:nvPicPr>
          <p:cNvPr id="9" name="Picture 9">
            <a:extLst>
              <a:ext uri="{FF2B5EF4-FFF2-40B4-BE49-F238E27FC236}">
                <a16:creationId xmlns:a16="http://schemas.microsoft.com/office/drawing/2014/main" id="{AE3D7FE2-0B44-2329-3248-402026B96BB2}"/>
              </a:ext>
            </a:extLst>
          </p:cNvPr>
          <p:cNvPicPr>
            <a:picLocks noChangeAspect="1"/>
          </p:cNvPicPr>
          <p:nvPr/>
        </p:nvPicPr>
        <p:blipFill>
          <a:blip r:embed="rId2"/>
          <a:stretch>
            <a:fillRect/>
          </a:stretch>
        </p:blipFill>
        <p:spPr>
          <a:xfrm>
            <a:off x="377780" y="427365"/>
            <a:ext cx="1927539" cy="1173695"/>
          </a:xfrm>
          <a:prstGeom prst="rect">
            <a:avLst/>
          </a:prstGeom>
        </p:spPr>
      </p:pic>
      <p:pic>
        <p:nvPicPr>
          <p:cNvPr id="10" name="Picture 10" descr="A picture containing outdoor, road, building, sky&#10;&#10;Description automatically generated">
            <a:extLst>
              <a:ext uri="{FF2B5EF4-FFF2-40B4-BE49-F238E27FC236}">
                <a16:creationId xmlns:a16="http://schemas.microsoft.com/office/drawing/2014/main" id="{DCC5346F-5B9F-F005-3F9D-94B3DFAF0E8D}"/>
              </a:ext>
            </a:extLst>
          </p:cNvPr>
          <p:cNvPicPr>
            <a:picLocks noChangeAspect="1"/>
          </p:cNvPicPr>
          <p:nvPr/>
        </p:nvPicPr>
        <p:blipFill>
          <a:blip r:embed="rId3"/>
          <a:stretch>
            <a:fillRect/>
          </a:stretch>
        </p:blipFill>
        <p:spPr>
          <a:xfrm>
            <a:off x="2921358" y="475445"/>
            <a:ext cx="1669960" cy="1120461"/>
          </a:xfrm>
          <a:prstGeom prst="rect">
            <a:avLst/>
          </a:prstGeom>
        </p:spPr>
      </p:pic>
      <p:sp>
        <p:nvSpPr>
          <p:cNvPr id="11" name="Rectangle: Rounded Corners 10">
            <a:extLst>
              <a:ext uri="{FF2B5EF4-FFF2-40B4-BE49-F238E27FC236}">
                <a16:creationId xmlns:a16="http://schemas.microsoft.com/office/drawing/2014/main" id="{63BDB006-EDFD-48C8-30E1-44028A43539C}"/>
              </a:ext>
            </a:extLst>
          </p:cNvPr>
          <p:cNvSpPr/>
          <p:nvPr/>
        </p:nvSpPr>
        <p:spPr>
          <a:xfrm>
            <a:off x="7362422" y="1607176"/>
            <a:ext cx="2157211" cy="289774"/>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solidFill>
                <a:cs typeface="Calibri"/>
              </a:rPr>
              <a:t>Barcelona, ES</a:t>
            </a:r>
          </a:p>
        </p:txBody>
      </p:sp>
      <p:sp>
        <p:nvSpPr>
          <p:cNvPr id="12" name="Rectangle: Rounded Corners 11">
            <a:extLst>
              <a:ext uri="{FF2B5EF4-FFF2-40B4-BE49-F238E27FC236}">
                <a16:creationId xmlns:a16="http://schemas.microsoft.com/office/drawing/2014/main" id="{8B1558D3-0CEA-6BCE-28DE-2021EE65E679}"/>
              </a:ext>
            </a:extLst>
          </p:cNvPr>
          <p:cNvSpPr/>
          <p:nvPr/>
        </p:nvSpPr>
        <p:spPr>
          <a:xfrm>
            <a:off x="5022760" y="1607176"/>
            <a:ext cx="2157211" cy="289774"/>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solidFill>
                <a:cs typeface="Calibri"/>
              </a:rPr>
              <a:t>Venice, IT</a:t>
            </a:r>
          </a:p>
        </p:txBody>
      </p:sp>
      <p:sp>
        <p:nvSpPr>
          <p:cNvPr id="13" name="Rectangle: Rounded Corners 12">
            <a:extLst>
              <a:ext uri="{FF2B5EF4-FFF2-40B4-BE49-F238E27FC236}">
                <a16:creationId xmlns:a16="http://schemas.microsoft.com/office/drawing/2014/main" id="{2332C8A6-05DE-359C-21AF-90E3F528ACB9}"/>
              </a:ext>
            </a:extLst>
          </p:cNvPr>
          <p:cNvSpPr/>
          <p:nvPr/>
        </p:nvSpPr>
        <p:spPr>
          <a:xfrm>
            <a:off x="2607971" y="1596443"/>
            <a:ext cx="2157211" cy="289774"/>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solidFill>
                <a:cs typeface="Calibri"/>
              </a:rPr>
              <a:t>Milan, IT</a:t>
            </a:r>
          </a:p>
        </p:txBody>
      </p:sp>
      <p:sp>
        <p:nvSpPr>
          <p:cNvPr id="18" name="Rectangle: Rounded Corners 17">
            <a:extLst>
              <a:ext uri="{FF2B5EF4-FFF2-40B4-BE49-F238E27FC236}">
                <a16:creationId xmlns:a16="http://schemas.microsoft.com/office/drawing/2014/main" id="{6440C684-5816-C05B-5551-05AFD81A3BD4}"/>
              </a:ext>
            </a:extLst>
          </p:cNvPr>
          <p:cNvSpPr/>
          <p:nvPr/>
        </p:nvSpPr>
        <p:spPr>
          <a:xfrm>
            <a:off x="268309" y="1596443"/>
            <a:ext cx="2157211" cy="289774"/>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solidFill>
                <a:cs typeface="Calibri"/>
              </a:rPr>
              <a:t>Budapest, HU</a:t>
            </a:r>
          </a:p>
        </p:txBody>
      </p:sp>
      <p:pic>
        <p:nvPicPr>
          <p:cNvPr id="19" name="Picture 19" descr="A picture containing text, sky, outdoor, water&#10;&#10;Description automatically generated">
            <a:extLst>
              <a:ext uri="{FF2B5EF4-FFF2-40B4-BE49-F238E27FC236}">
                <a16:creationId xmlns:a16="http://schemas.microsoft.com/office/drawing/2014/main" id="{CC185765-5298-4F0D-5BD7-08994E7F0991}"/>
              </a:ext>
            </a:extLst>
          </p:cNvPr>
          <p:cNvPicPr>
            <a:picLocks noChangeAspect="1"/>
          </p:cNvPicPr>
          <p:nvPr/>
        </p:nvPicPr>
        <p:blipFill>
          <a:blip r:embed="rId4"/>
          <a:stretch>
            <a:fillRect/>
          </a:stretch>
        </p:blipFill>
        <p:spPr>
          <a:xfrm>
            <a:off x="5185893" y="432516"/>
            <a:ext cx="1820216" cy="1163393"/>
          </a:xfrm>
          <a:prstGeom prst="rect">
            <a:avLst/>
          </a:prstGeom>
        </p:spPr>
      </p:pic>
      <p:pic>
        <p:nvPicPr>
          <p:cNvPr id="20" name="Picture 20">
            <a:extLst>
              <a:ext uri="{FF2B5EF4-FFF2-40B4-BE49-F238E27FC236}">
                <a16:creationId xmlns:a16="http://schemas.microsoft.com/office/drawing/2014/main" id="{AAD26BCB-1D35-0490-3F72-2342721CD402}"/>
              </a:ext>
            </a:extLst>
          </p:cNvPr>
          <p:cNvPicPr>
            <a:picLocks noChangeAspect="1"/>
          </p:cNvPicPr>
          <p:nvPr/>
        </p:nvPicPr>
        <p:blipFill>
          <a:blip r:embed="rId5"/>
          <a:stretch>
            <a:fillRect/>
          </a:stretch>
        </p:blipFill>
        <p:spPr>
          <a:xfrm>
            <a:off x="7675808" y="453060"/>
            <a:ext cx="1616299" cy="1133036"/>
          </a:xfrm>
          <a:prstGeom prst="rect">
            <a:avLst/>
          </a:prstGeom>
        </p:spPr>
      </p:pic>
      <p:pic>
        <p:nvPicPr>
          <p:cNvPr id="21" name="Picture 21" descr="A picture containing sky, grass, outdoor, rug&#10;&#10;Description automatically generated">
            <a:extLst>
              <a:ext uri="{FF2B5EF4-FFF2-40B4-BE49-F238E27FC236}">
                <a16:creationId xmlns:a16="http://schemas.microsoft.com/office/drawing/2014/main" id="{4C68561B-6A7D-9FE6-D726-C35ADD9DA137}"/>
              </a:ext>
            </a:extLst>
          </p:cNvPr>
          <p:cNvPicPr>
            <a:picLocks noChangeAspect="1"/>
          </p:cNvPicPr>
          <p:nvPr/>
        </p:nvPicPr>
        <p:blipFill>
          <a:blip r:embed="rId6"/>
          <a:stretch>
            <a:fillRect/>
          </a:stretch>
        </p:blipFill>
        <p:spPr>
          <a:xfrm>
            <a:off x="9961808" y="432515"/>
            <a:ext cx="1809482" cy="1206322"/>
          </a:xfrm>
          <a:prstGeom prst="rect">
            <a:avLst/>
          </a:prstGeom>
        </p:spPr>
      </p:pic>
      <p:pic>
        <p:nvPicPr>
          <p:cNvPr id="22" name="Picture 22">
            <a:extLst>
              <a:ext uri="{FF2B5EF4-FFF2-40B4-BE49-F238E27FC236}">
                <a16:creationId xmlns:a16="http://schemas.microsoft.com/office/drawing/2014/main" id="{36596A74-6440-4057-81EC-24DC5537A523}"/>
              </a:ext>
            </a:extLst>
          </p:cNvPr>
          <p:cNvPicPr>
            <a:picLocks noChangeAspect="1"/>
          </p:cNvPicPr>
          <p:nvPr/>
        </p:nvPicPr>
        <p:blipFill>
          <a:blip r:embed="rId7"/>
          <a:stretch>
            <a:fillRect/>
          </a:stretch>
        </p:blipFill>
        <p:spPr>
          <a:xfrm>
            <a:off x="1493949" y="4940121"/>
            <a:ext cx="2217312" cy="1098998"/>
          </a:xfrm>
          <a:prstGeom prst="rect">
            <a:avLst/>
          </a:prstGeom>
        </p:spPr>
      </p:pic>
      <p:pic>
        <p:nvPicPr>
          <p:cNvPr id="23" name="Picture 23">
            <a:extLst>
              <a:ext uri="{FF2B5EF4-FFF2-40B4-BE49-F238E27FC236}">
                <a16:creationId xmlns:a16="http://schemas.microsoft.com/office/drawing/2014/main" id="{BD8C4457-3C13-D525-F0BC-07EA5A2CE7BA}"/>
              </a:ext>
            </a:extLst>
          </p:cNvPr>
          <p:cNvPicPr>
            <a:picLocks noChangeAspect="1"/>
          </p:cNvPicPr>
          <p:nvPr/>
        </p:nvPicPr>
        <p:blipFill>
          <a:blip r:embed="rId8"/>
          <a:stretch>
            <a:fillRect/>
          </a:stretch>
        </p:blipFill>
        <p:spPr>
          <a:xfrm>
            <a:off x="4513240" y="4940053"/>
            <a:ext cx="2231801" cy="1099132"/>
          </a:xfrm>
          <a:prstGeom prst="rect">
            <a:avLst/>
          </a:prstGeom>
        </p:spPr>
      </p:pic>
      <p:pic>
        <p:nvPicPr>
          <p:cNvPr id="24" name="Picture 24" descr="A picture containing food, indoor, snack food, dessert&#10;&#10;Description automatically generated">
            <a:extLst>
              <a:ext uri="{FF2B5EF4-FFF2-40B4-BE49-F238E27FC236}">
                <a16:creationId xmlns:a16="http://schemas.microsoft.com/office/drawing/2014/main" id="{9DC5A1D7-68C0-2873-8EDE-11D1DADE1442}"/>
              </a:ext>
            </a:extLst>
          </p:cNvPr>
          <p:cNvPicPr>
            <a:picLocks noChangeAspect="1"/>
          </p:cNvPicPr>
          <p:nvPr/>
        </p:nvPicPr>
        <p:blipFill>
          <a:blip r:embed="rId9"/>
          <a:stretch>
            <a:fillRect/>
          </a:stretch>
        </p:blipFill>
        <p:spPr>
          <a:xfrm>
            <a:off x="8044132" y="4943676"/>
            <a:ext cx="2221203" cy="1113353"/>
          </a:xfrm>
          <a:prstGeom prst="rect">
            <a:avLst/>
          </a:prstGeom>
        </p:spPr>
      </p:pic>
      <p:sp>
        <p:nvSpPr>
          <p:cNvPr id="15" name="Rectangle 14">
            <a:extLst>
              <a:ext uri="{FF2B5EF4-FFF2-40B4-BE49-F238E27FC236}">
                <a16:creationId xmlns:a16="http://schemas.microsoft.com/office/drawing/2014/main" id="{1F62476D-1D39-E6C7-76D3-4B46347D0438}"/>
              </a:ext>
            </a:extLst>
          </p:cNvPr>
          <p:cNvSpPr/>
          <p:nvPr/>
        </p:nvSpPr>
        <p:spPr>
          <a:xfrm>
            <a:off x="4845676" y="6227471"/>
            <a:ext cx="2071352" cy="4722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cs typeface="Calibri"/>
              </a:rPr>
              <a:t>Video</a:t>
            </a:r>
            <a:endParaRPr lang="en-US"/>
          </a:p>
        </p:txBody>
      </p:sp>
      <p:sp>
        <p:nvSpPr>
          <p:cNvPr id="17" name="TextBox 16">
            <a:extLst>
              <a:ext uri="{FF2B5EF4-FFF2-40B4-BE49-F238E27FC236}">
                <a16:creationId xmlns:a16="http://schemas.microsoft.com/office/drawing/2014/main" id="{8D17EFCC-3899-8F86-369F-AC9678FF7510}"/>
              </a:ext>
            </a:extLst>
          </p:cNvPr>
          <p:cNvSpPr txBox="1"/>
          <p:nvPr/>
        </p:nvSpPr>
        <p:spPr>
          <a:xfrm>
            <a:off x="7402669" y="5985992"/>
            <a:ext cx="3474612"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cs typeface="Calibri"/>
              </a:rPr>
              <a:t>Desktop View</a:t>
            </a:r>
          </a:p>
        </p:txBody>
      </p:sp>
    </p:spTree>
    <p:extLst>
      <p:ext uri="{BB962C8B-B14F-4D97-AF65-F5344CB8AC3E}">
        <p14:creationId xmlns:p14="http://schemas.microsoft.com/office/powerpoint/2010/main" val="10985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098A7D-15EA-C01C-1064-1B912D14FE98}"/>
              </a:ext>
            </a:extLst>
          </p:cNvPr>
          <p:cNvSpPr/>
          <p:nvPr/>
        </p:nvSpPr>
        <p:spPr>
          <a:xfrm>
            <a:off x="160986" y="67077"/>
            <a:ext cx="7308760" cy="67077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6002096A-D634-8335-EA02-7F6CF07EFDEF}"/>
              </a:ext>
            </a:extLst>
          </p:cNvPr>
          <p:cNvSpPr/>
          <p:nvPr/>
        </p:nvSpPr>
        <p:spPr>
          <a:xfrm>
            <a:off x="241479" y="279042"/>
            <a:ext cx="2049887" cy="1159099"/>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cs typeface="Calibri"/>
              </a:rPr>
              <a:t>Img</a:t>
            </a:r>
            <a:endParaRPr lang="en-US" err="1"/>
          </a:p>
        </p:txBody>
      </p:sp>
      <p:sp>
        <p:nvSpPr>
          <p:cNvPr id="8" name="Rectangle: Rounded Corners 7">
            <a:extLst>
              <a:ext uri="{FF2B5EF4-FFF2-40B4-BE49-F238E27FC236}">
                <a16:creationId xmlns:a16="http://schemas.microsoft.com/office/drawing/2014/main" id="{D0F33DE8-2218-6DC9-6850-571EB61BB8A0}"/>
              </a:ext>
            </a:extLst>
          </p:cNvPr>
          <p:cNvSpPr/>
          <p:nvPr/>
        </p:nvSpPr>
        <p:spPr>
          <a:xfrm>
            <a:off x="2508160" y="281188"/>
            <a:ext cx="1964028" cy="1159099"/>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cs typeface="Calibri"/>
              </a:rPr>
              <a:t>Img</a:t>
            </a:r>
            <a:endParaRPr lang="en-US" err="1"/>
          </a:p>
        </p:txBody>
      </p:sp>
      <p:sp>
        <p:nvSpPr>
          <p:cNvPr id="10" name="Rectangle: Rounded Corners 9">
            <a:extLst>
              <a:ext uri="{FF2B5EF4-FFF2-40B4-BE49-F238E27FC236}">
                <a16:creationId xmlns:a16="http://schemas.microsoft.com/office/drawing/2014/main" id="{46F47881-4902-36DC-D53D-DF8987258B0C}"/>
              </a:ext>
            </a:extLst>
          </p:cNvPr>
          <p:cNvSpPr/>
          <p:nvPr/>
        </p:nvSpPr>
        <p:spPr>
          <a:xfrm>
            <a:off x="3755265" y="1635616"/>
            <a:ext cx="1888901" cy="1180564"/>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cs typeface="Calibri"/>
              </a:rPr>
              <a:t>Img</a:t>
            </a:r>
            <a:endParaRPr lang="en-US" err="1"/>
          </a:p>
        </p:txBody>
      </p:sp>
      <p:sp>
        <p:nvSpPr>
          <p:cNvPr id="12" name="Rectangle: Rounded Corners 11">
            <a:extLst>
              <a:ext uri="{FF2B5EF4-FFF2-40B4-BE49-F238E27FC236}">
                <a16:creationId xmlns:a16="http://schemas.microsoft.com/office/drawing/2014/main" id="{A9D96964-8CEE-F0A1-5177-438D1E2DC6F8}"/>
              </a:ext>
            </a:extLst>
          </p:cNvPr>
          <p:cNvSpPr/>
          <p:nvPr/>
        </p:nvSpPr>
        <p:spPr>
          <a:xfrm>
            <a:off x="1321158" y="1637763"/>
            <a:ext cx="2039155" cy="1180564"/>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cs typeface="Calibri"/>
              </a:rPr>
              <a:t>Img</a:t>
            </a:r>
            <a:endParaRPr lang="en-US" err="1"/>
          </a:p>
        </p:txBody>
      </p:sp>
      <p:sp>
        <p:nvSpPr>
          <p:cNvPr id="14" name="Rectangle: Rounded Corners 13">
            <a:extLst>
              <a:ext uri="{FF2B5EF4-FFF2-40B4-BE49-F238E27FC236}">
                <a16:creationId xmlns:a16="http://schemas.microsoft.com/office/drawing/2014/main" id="{5525B1B9-F6BD-BA0B-0BD6-1E000710CB1F}"/>
              </a:ext>
            </a:extLst>
          </p:cNvPr>
          <p:cNvSpPr/>
          <p:nvPr/>
        </p:nvSpPr>
        <p:spPr>
          <a:xfrm>
            <a:off x="4789868" y="276895"/>
            <a:ext cx="2017690" cy="1169831"/>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cs typeface="Calibri"/>
              </a:rPr>
              <a:t>Img</a:t>
            </a:r>
            <a:endParaRPr lang="en-US" err="1"/>
          </a:p>
        </p:txBody>
      </p:sp>
      <p:sp>
        <p:nvSpPr>
          <p:cNvPr id="15" name="Rectangle 14">
            <a:extLst>
              <a:ext uri="{FF2B5EF4-FFF2-40B4-BE49-F238E27FC236}">
                <a16:creationId xmlns:a16="http://schemas.microsoft.com/office/drawing/2014/main" id="{AF7D8E37-42EF-F9DE-041F-1BF6EFA3CDCC}"/>
              </a:ext>
            </a:extLst>
          </p:cNvPr>
          <p:cNvSpPr/>
          <p:nvPr/>
        </p:nvSpPr>
        <p:spPr>
          <a:xfrm>
            <a:off x="321972" y="2895063"/>
            <a:ext cx="6772140" cy="601014"/>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Calibri"/>
              </a:rPr>
              <a:t>Current Brussels  –  Temperature  =  "66"   HI  =  "70"   LOW  =  "60"</a:t>
            </a:r>
            <a:endParaRPr lang="en-US" dirty="0"/>
          </a:p>
        </p:txBody>
      </p:sp>
      <p:sp>
        <p:nvSpPr>
          <p:cNvPr id="16" name="Rectangle 15">
            <a:extLst>
              <a:ext uri="{FF2B5EF4-FFF2-40B4-BE49-F238E27FC236}">
                <a16:creationId xmlns:a16="http://schemas.microsoft.com/office/drawing/2014/main" id="{E0E527B5-5907-6F4A-0D29-DA79A430A7F9}"/>
              </a:ext>
            </a:extLst>
          </p:cNvPr>
          <p:cNvSpPr/>
          <p:nvPr/>
        </p:nvSpPr>
        <p:spPr>
          <a:xfrm>
            <a:off x="335387" y="3555106"/>
            <a:ext cx="6761408" cy="1491802"/>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chemeClr val="bg1"/>
                </a:solidFill>
                <a:cs typeface="Calibri"/>
              </a:rPr>
              <a:t>Brussels, the capital city of Belgium and the de facto capital of the European Union, is a vibrant and multicultural metropolis. With a population of around 1.2 million, it showcases a fascinating blend of French and Dutch influences due to its bilingual status. Brussels is renowned for its historic charm, stunning architecture, and rich cultural scene, including museums and a thriving arts community. Food lovers can indulge in delicious Belgian cuisine and famous beers. Spanning an area of approximately 161 square kilometers, the city is divided into 19 municipalities. Brussels offers a cosmopolitan atmosphere that seamlessly combines tradition with modernity.</a:t>
            </a:r>
            <a:endParaRPr lang="en-US" sz="1200">
              <a:solidFill>
                <a:schemeClr val="bg1"/>
              </a:solidFill>
            </a:endParaRPr>
          </a:p>
        </p:txBody>
      </p:sp>
      <p:sp>
        <p:nvSpPr>
          <p:cNvPr id="18" name="Rectangle 17">
            <a:extLst>
              <a:ext uri="{FF2B5EF4-FFF2-40B4-BE49-F238E27FC236}">
                <a16:creationId xmlns:a16="http://schemas.microsoft.com/office/drawing/2014/main" id="{93A4C4B7-64DC-503B-4D97-3E512769C965}"/>
              </a:ext>
            </a:extLst>
          </p:cNvPr>
          <p:cNvSpPr/>
          <p:nvPr/>
        </p:nvSpPr>
        <p:spPr>
          <a:xfrm>
            <a:off x="4990563" y="5052275"/>
            <a:ext cx="2210873" cy="1105436"/>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cs typeface="Calibri"/>
              </a:rPr>
              <a:t>CIty</a:t>
            </a:r>
            <a:r>
              <a:rPr lang="en-US">
                <a:cs typeface="Calibri"/>
              </a:rPr>
              <a:t> </a:t>
            </a:r>
            <a:r>
              <a:rPr lang="en-US" err="1">
                <a:cs typeface="Calibri"/>
              </a:rPr>
              <a:t>img</a:t>
            </a:r>
            <a:endParaRPr lang="en-US" err="1"/>
          </a:p>
        </p:txBody>
      </p:sp>
      <p:sp>
        <p:nvSpPr>
          <p:cNvPr id="20" name="Rectangle 19">
            <a:extLst>
              <a:ext uri="{FF2B5EF4-FFF2-40B4-BE49-F238E27FC236}">
                <a16:creationId xmlns:a16="http://schemas.microsoft.com/office/drawing/2014/main" id="{C55AD60F-E6BC-834A-3475-429916D80627}"/>
              </a:ext>
            </a:extLst>
          </p:cNvPr>
          <p:cNvSpPr/>
          <p:nvPr/>
        </p:nvSpPr>
        <p:spPr>
          <a:xfrm>
            <a:off x="2717441" y="5000760"/>
            <a:ext cx="2210873" cy="1105436"/>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cs typeface="Calibri"/>
              </a:rPr>
              <a:t>CIty</a:t>
            </a:r>
            <a:r>
              <a:rPr lang="en-US">
                <a:cs typeface="Calibri"/>
              </a:rPr>
              <a:t> </a:t>
            </a:r>
            <a:r>
              <a:rPr lang="en-US" err="1">
                <a:cs typeface="Calibri"/>
              </a:rPr>
              <a:t>img</a:t>
            </a:r>
            <a:endParaRPr lang="en-US" err="1"/>
          </a:p>
        </p:txBody>
      </p:sp>
      <p:sp>
        <p:nvSpPr>
          <p:cNvPr id="22" name="Rectangle 21">
            <a:extLst>
              <a:ext uri="{FF2B5EF4-FFF2-40B4-BE49-F238E27FC236}">
                <a16:creationId xmlns:a16="http://schemas.microsoft.com/office/drawing/2014/main" id="{2A2E150A-217C-072F-3D82-FA7C0981FC00}"/>
              </a:ext>
            </a:extLst>
          </p:cNvPr>
          <p:cNvSpPr/>
          <p:nvPr/>
        </p:nvSpPr>
        <p:spPr>
          <a:xfrm>
            <a:off x="294067" y="5002906"/>
            <a:ext cx="2210873" cy="1105436"/>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cs typeface="Calibri"/>
              </a:rPr>
              <a:t>CIty</a:t>
            </a:r>
            <a:r>
              <a:rPr lang="en-US">
                <a:cs typeface="Calibri"/>
              </a:rPr>
              <a:t> </a:t>
            </a:r>
            <a:r>
              <a:rPr lang="en-US" err="1">
                <a:cs typeface="Calibri"/>
              </a:rPr>
              <a:t>img</a:t>
            </a:r>
            <a:endParaRPr lang="en-US" err="1"/>
          </a:p>
        </p:txBody>
      </p:sp>
      <p:pic>
        <p:nvPicPr>
          <p:cNvPr id="3" name="Picture 9">
            <a:extLst>
              <a:ext uri="{FF2B5EF4-FFF2-40B4-BE49-F238E27FC236}">
                <a16:creationId xmlns:a16="http://schemas.microsoft.com/office/drawing/2014/main" id="{9B97B335-F46B-9F05-2FFB-9AB3F66D0B7E}"/>
              </a:ext>
            </a:extLst>
          </p:cNvPr>
          <p:cNvPicPr>
            <a:picLocks noChangeAspect="1"/>
          </p:cNvPicPr>
          <p:nvPr/>
        </p:nvPicPr>
        <p:blipFill>
          <a:blip r:embed="rId2"/>
          <a:stretch>
            <a:fillRect/>
          </a:stretch>
        </p:blipFill>
        <p:spPr>
          <a:xfrm>
            <a:off x="324118" y="148323"/>
            <a:ext cx="1927539" cy="1173695"/>
          </a:xfrm>
          <a:prstGeom prst="rect">
            <a:avLst/>
          </a:prstGeom>
        </p:spPr>
      </p:pic>
      <p:pic>
        <p:nvPicPr>
          <p:cNvPr id="7" name="Picture 10" descr="A picture containing outdoor, road, building, sky&#10;&#10;Description automatically generated">
            <a:extLst>
              <a:ext uri="{FF2B5EF4-FFF2-40B4-BE49-F238E27FC236}">
                <a16:creationId xmlns:a16="http://schemas.microsoft.com/office/drawing/2014/main" id="{37E7705B-592C-C9F4-4BE7-83F440EE5809}"/>
              </a:ext>
            </a:extLst>
          </p:cNvPr>
          <p:cNvPicPr>
            <a:picLocks noChangeAspect="1"/>
          </p:cNvPicPr>
          <p:nvPr/>
        </p:nvPicPr>
        <p:blipFill>
          <a:blip r:embed="rId3"/>
          <a:stretch>
            <a:fillRect/>
          </a:stretch>
        </p:blipFill>
        <p:spPr>
          <a:xfrm>
            <a:off x="2653048" y="153473"/>
            <a:ext cx="1669960" cy="1120461"/>
          </a:xfrm>
          <a:prstGeom prst="rect">
            <a:avLst/>
          </a:prstGeom>
        </p:spPr>
      </p:pic>
      <p:pic>
        <p:nvPicPr>
          <p:cNvPr id="11" name="Picture 19" descr="A picture containing text, sky, outdoor, water&#10;&#10;Description automatically generated">
            <a:extLst>
              <a:ext uri="{FF2B5EF4-FFF2-40B4-BE49-F238E27FC236}">
                <a16:creationId xmlns:a16="http://schemas.microsoft.com/office/drawing/2014/main" id="{1CA36B22-8AAE-FA9F-878B-585FD1423E36}"/>
              </a:ext>
            </a:extLst>
          </p:cNvPr>
          <p:cNvPicPr>
            <a:picLocks noChangeAspect="1"/>
          </p:cNvPicPr>
          <p:nvPr/>
        </p:nvPicPr>
        <p:blipFill>
          <a:blip r:embed="rId4"/>
          <a:stretch>
            <a:fillRect/>
          </a:stretch>
        </p:blipFill>
        <p:spPr>
          <a:xfrm>
            <a:off x="4885386" y="153474"/>
            <a:ext cx="1820216" cy="1163393"/>
          </a:xfrm>
          <a:prstGeom prst="rect">
            <a:avLst/>
          </a:prstGeom>
        </p:spPr>
      </p:pic>
      <p:pic>
        <p:nvPicPr>
          <p:cNvPr id="17" name="Picture 20" descr="A picture containing sky, water, outdoor, nature&#10;&#10;Description automatically generated">
            <a:extLst>
              <a:ext uri="{FF2B5EF4-FFF2-40B4-BE49-F238E27FC236}">
                <a16:creationId xmlns:a16="http://schemas.microsoft.com/office/drawing/2014/main" id="{E6BD7DB6-31E2-B9DD-0C2A-E4B293EB1385}"/>
              </a:ext>
            </a:extLst>
          </p:cNvPr>
          <p:cNvPicPr>
            <a:picLocks noChangeAspect="1"/>
          </p:cNvPicPr>
          <p:nvPr/>
        </p:nvPicPr>
        <p:blipFill>
          <a:blip r:embed="rId5"/>
          <a:stretch>
            <a:fillRect/>
          </a:stretch>
        </p:blipFill>
        <p:spPr>
          <a:xfrm>
            <a:off x="1526146" y="1537032"/>
            <a:ext cx="1616299" cy="1133036"/>
          </a:xfrm>
          <a:prstGeom prst="rect">
            <a:avLst/>
          </a:prstGeom>
        </p:spPr>
      </p:pic>
      <p:pic>
        <p:nvPicPr>
          <p:cNvPr id="21" name="Picture 21" descr="A picture containing sky, grass, outdoor, rug&#10;&#10;Description automatically generated">
            <a:extLst>
              <a:ext uri="{FF2B5EF4-FFF2-40B4-BE49-F238E27FC236}">
                <a16:creationId xmlns:a16="http://schemas.microsoft.com/office/drawing/2014/main" id="{C5908D09-1350-426D-49A5-092832C974C3}"/>
              </a:ext>
            </a:extLst>
          </p:cNvPr>
          <p:cNvPicPr>
            <a:picLocks noChangeAspect="1"/>
          </p:cNvPicPr>
          <p:nvPr/>
        </p:nvPicPr>
        <p:blipFill>
          <a:blip r:embed="rId6"/>
          <a:stretch>
            <a:fillRect/>
          </a:stretch>
        </p:blipFill>
        <p:spPr>
          <a:xfrm>
            <a:off x="3790681" y="1537952"/>
            <a:ext cx="1809482" cy="1206322"/>
          </a:xfrm>
          <a:prstGeom prst="rect">
            <a:avLst/>
          </a:prstGeom>
        </p:spPr>
      </p:pic>
      <p:sp>
        <p:nvSpPr>
          <p:cNvPr id="24" name="Rectangle: Rounded Corners 23">
            <a:extLst>
              <a:ext uri="{FF2B5EF4-FFF2-40B4-BE49-F238E27FC236}">
                <a16:creationId xmlns:a16="http://schemas.microsoft.com/office/drawing/2014/main" id="{7564F397-9E75-ECA5-1C10-BE8A8D41981E}"/>
              </a:ext>
            </a:extLst>
          </p:cNvPr>
          <p:cNvSpPr/>
          <p:nvPr/>
        </p:nvSpPr>
        <p:spPr>
          <a:xfrm>
            <a:off x="214647" y="1253006"/>
            <a:ext cx="2157211" cy="289774"/>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solidFill>
                <a:cs typeface="Calibri"/>
              </a:rPr>
              <a:t>Budapest, HU</a:t>
            </a:r>
          </a:p>
        </p:txBody>
      </p:sp>
      <p:sp>
        <p:nvSpPr>
          <p:cNvPr id="26" name="Rectangle: Rounded Corners 25">
            <a:extLst>
              <a:ext uri="{FF2B5EF4-FFF2-40B4-BE49-F238E27FC236}">
                <a16:creationId xmlns:a16="http://schemas.microsoft.com/office/drawing/2014/main" id="{FA4B6165-C6A4-A2A6-036D-96F9B97F6C19}"/>
              </a:ext>
            </a:extLst>
          </p:cNvPr>
          <p:cNvSpPr/>
          <p:nvPr/>
        </p:nvSpPr>
        <p:spPr>
          <a:xfrm>
            <a:off x="2427667" y="1244420"/>
            <a:ext cx="2157211" cy="289774"/>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1"/>
                </a:solidFill>
                <a:cs typeface="Calibri"/>
              </a:rPr>
              <a:t>Milan, IT</a:t>
            </a:r>
          </a:p>
        </p:txBody>
      </p:sp>
      <p:sp>
        <p:nvSpPr>
          <p:cNvPr id="28" name="Rectangle: Rounded Corners 27">
            <a:extLst>
              <a:ext uri="{FF2B5EF4-FFF2-40B4-BE49-F238E27FC236}">
                <a16:creationId xmlns:a16="http://schemas.microsoft.com/office/drawing/2014/main" id="{06153614-532D-CB69-A1EE-1C586FEB1362}"/>
              </a:ext>
            </a:extLst>
          </p:cNvPr>
          <p:cNvSpPr/>
          <p:nvPr/>
        </p:nvSpPr>
        <p:spPr>
          <a:xfrm>
            <a:off x="4694348" y="1246567"/>
            <a:ext cx="2157211" cy="289774"/>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1"/>
                </a:solidFill>
                <a:cs typeface="Calibri"/>
              </a:rPr>
              <a:t>Venice, IT</a:t>
            </a:r>
          </a:p>
        </p:txBody>
      </p:sp>
      <p:sp>
        <p:nvSpPr>
          <p:cNvPr id="30" name="Rectangle: Rounded Corners 29">
            <a:extLst>
              <a:ext uri="{FF2B5EF4-FFF2-40B4-BE49-F238E27FC236}">
                <a16:creationId xmlns:a16="http://schemas.microsoft.com/office/drawing/2014/main" id="{830DC185-D14E-772E-47B2-602A7A363115}"/>
              </a:ext>
            </a:extLst>
          </p:cNvPr>
          <p:cNvSpPr/>
          <p:nvPr/>
        </p:nvSpPr>
        <p:spPr>
          <a:xfrm>
            <a:off x="1176270" y="2600995"/>
            <a:ext cx="2157211" cy="289774"/>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1"/>
                </a:solidFill>
                <a:cs typeface="Calibri"/>
              </a:rPr>
              <a:t>Barcelona, ES</a:t>
            </a:r>
          </a:p>
        </p:txBody>
      </p:sp>
      <p:sp>
        <p:nvSpPr>
          <p:cNvPr id="32" name="Rectangle: Rounded Corners 31">
            <a:extLst>
              <a:ext uri="{FF2B5EF4-FFF2-40B4-BE49-F238E27FC236}">
                <a16:creationId xmlns:a16="http://schemas.microsoft.com/office/drawing/2014/main" id="{6478B7E6-6C6C-5CFB-CA6E-ADF46E6CC7E2}"/>
              </a:ext>
            </a:extLst>
          </p:cNvPr>
          <p:cNvSpPr/>
          <p:nvPr/>
        </p:nvSpPr>
        <p:spPr>
          <a:xfrm>
            <a:off x="3539543" y="2603142"/>
            <a:ext cx="2157211" cy="289774"/>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1"/>
                </a:solidFill>
                <a:cs typeface="Calibri"/>
              </a:rPr>
              <a:t>Brussels, BE</a:t>
            </a:r>
          </a:p>
        </p:txBody>
      </p:sp>
      <p:pic>
        <p:nvPicPr>
          <p:cNvPr id="34" name="Picture 22">
            <a:extLst>
              <a:ext uri="{FF2B5EF4-FFF2-40B4-BE49-F238E27FC236}">
                <a16:creationId xmlns:a16="http://schemas.microsoft.com/office/drawing/2014/main" id="{FE40156E-FFE0-4539-A7A7-A36E20B8391E}"/>
              </a:ext>
            </a:extLst>
          </p:cNvPr>
          <p:cNvPicPr>
            <a:picLocks noChangeAspect="1"/>
          </p:cNvPicPr>
          <p:nvPr/>
        </p:nvPicPr>
        <p:blipFill>
          <a:blip r:embed="rId7"/>
          <a:stretch>
            <a:fillRect/>
          </a:stretch>
        </p:blipFill>
        <p:spPr>
          <a:xfrm>
            <a:off x="291920" y="5004515"/>
            <a:ext cx="2217312" cy="1098998"/>
          </a:xfrm>
          <a:prstGeom prst="rect">
            <a:avLst/>
          </a:prstGeom>
        </p:spPr>
      </p:pic>
      <p:pic>
        <p:nvPicPr>
          <p:cNvPr id="36" name="Picture 23">
            <a:extLst>
              <a:ext uri="{FF2B5EF4-FFF2-40B4-BE49-F238E27FC236}">
                <a16:creationId xmlns:a16="http://schemas.microsoft.com/office/drawing/2014/main" id="{A1DFAFF3-3894-9460-D841-ADA7ABA5E86C}"/>
              </a:ext>
            </a:extLst>
          </p:cNvPr>
          <p:cNvPicPr>
            <a:picLocks noChangeAspect="1"/>
          </p:cNvPicPr>
          <p:nvPr/>
        </p:nvPicPr>
        <p:blipFill>
          <a:blip r:embed="rId8"/>
          <a:stretch>
            <a:fillRect/>
          </a:stretch>
        </p:blipFill>
        <p:spPr>
          <a:xfrm>
            <a:off x="2710198" y="5047376"/>
            <a:ext cx="2231801" cy="1099132"/>
          </a:xfrm>
          <a:prstGeom prst="rect">
            <a:avLst/>
          </a:prstGeom>
        </p:spPr>
      </p:pic>
      <p:pic>
        <p:nvPicPr>
          <p:cNvPr id="38" name="Picture 24" descr="A picture containing food, indoor, snack food, dessert&#10;&#10;Description automatically generated">
            <a:extLst>
              <a:ext uri="{FF2B5EF4-FFF2-40B4-BE49-F238E27FC236}">
                <a16:creationId xmlns:a16="http://schemas.microsoft.com/office/drawing/2014/main" id="{DC8168A6-8E9B-02AE-BD19-C0818D3B16CF}"/>
              </a:ext>
            </a:extLst>
          </p:cNvPr>
          <p:cNvPicPr>
            <a:picLocks noChangeAspect="1"/>
          </p:cNvPicPr>
          <p:nvPr/>
        </p:nvPicPr>
        <p:blipFill>
          <a:blip r:embed="rId9"/>
          <a:stretch>
            <a:fillRect/>
          </a:stretch>
        </p:blipFill>
        <p:spPr>
          <a:xfrm>
            <a:off x="4985399" y="5051000"/>
            <a:ext cx="2221203" cy="1113353"/>
          </a:xfrm>
          <a:prstGeom prst="rect">
            <a:avLst/>
          </a:prstGeom>
        </p:spPr>
      </p:pic>
      <p:sp>
        <p:nvSpPr>
          <p:cNvPr id="2" name="Rectangle 1">
            <a:extLst>
              <a:ext uri="{FF2B5EF4-FFF2-40B4-BE49-F238E27FC236}">
                <a16:creationId xmlns:a16="http://schemas.microsoft.com/office/drawing/2014/main" id="{1F62476D-1D39-E6C7-76D3-4B46347D0438}"/>
              </a:ext>
            </a:extLst>
          </p:cNvPr>
          <p:cNvSpPr/>
          <p:nvPr/>
        </p:nvSpPr>
        <p:spPr>
          <a:xfrm>
            <a:off x="2720662" y="6248935"/>
            <a:ext cx="2071352" cy="472225"/>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cs typeface="Calibri"/>
              </a:rPr>
              <a:t>Video</a:t>
            </a:r>
            <a:endParaRPr lang="en-US"/>
          </a:p>
        </p:txBody>
      </p:sp>
      <p:sp>
        <p:nvSpPr>
          <p:cNvPr id="9" name="TextBox 8">
            <a:extLst>
              <a:ext uri="{FF2B5EF4-FFF2-40B4-BE49-F238E27FC236}">
                <a16:creationId xmlns:a16="http://schemas.microsoft.com/office/drawing/2014/main" id="{21B4B857-69ED-CD79-15D2-B3DA72A48B0B}"/>
              </a:ext>
            </a:extLst>
          </p:cNvPr>
          <p:cNvSpPr txBox="1"/>
          <p:nvPr/>
        </p:nvSpPr>
        <p:spPr>
          <a:xfrm>
            <a:off x="8046612" y="2229654"/>
            <a:ext cx="3474612"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cs typeface="Calibri"/>
              </a:rPr>
              <a:t>Tablet View</a:t>
            </a:r>
          </a:p>
        </p:txBody>
      </p:sp>
    </p:spTree>
    <p:extLst>
      <p:ext uri="{BB962C8B-B14F-4D97-AF65-F5344CB8AC3E}">
        <p14:creationId xmlns:p14="http://schemas.microsoft.com/office/powerpoint/2010/main" val="223509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109EB09-7FEF-6B46-9024-9525E792801A}"/>
              </a:ext>
            </a:extLst>
          </p:cNvPr>
          <p:cNvSpPr/>
          <p:nvPr/>
        </p:nvSpPr>
        <p:spPr>
          <a:xfrm>
            <a:off x="160986" y="2683"/>
            <a:ext cx="4411014" cy="67077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F7CDF5E-7FFA-F9AF-D3E7-BFA6333A12D8}"/>
              </a:ext>
            </a:extLst>
          </p:cNvPr>
          <p:cNvSpPr/>
          <p:nvPr/>
        </p:nvSpPr>
        <p:spPr>
          <a:xfrm>
            <a:off x="354169" y="201232"/>
            <a:ext cx="4013915" cy="601014"/>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Calibri"/>
              </a:rPr>
              <a:t>Select Location</a:t>
            </a:r>
            <a:endParaRPr lang="en-US" dirty="0"/>
          </a:p>
        </p:txBody>
      </p:sp>
      <p:sp>
        <p:nvSpPr>
          <p:cNvPr id="8" name="Flowchart: Merge 7">
            <a:extLst>
              <a:ext uri="{FF2B5EF4-FFF2-40B4-BE49-F238E27FC236}">
                <a16:creationId xmlns:a16="http://schemas.microsoft.com/office/drawing/2014/main" id="{49CBD215-1DFE-81C3-0D8F-F6BEBA44D41F}"/>
              </a:ext>
            </a:extLst>
          </p:cNvPr>
          <p:cNvSpPr/>
          <p:nvPr/>
        </p:nvSpPr>
        <p:spPr>
          <a:xfrm>
            <a:off x="3944154" y="375633"/>
            <a:ext cx="268309" cy="257577"/>
          </a:xfrm>
          <a:prstGeom prst="flowChartMerg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7E0CE4B-804C-9A92-0D38-79AC14FC2762}"/>
              </a:ext>
            </a:extLst>
          </p:cNvPr>
          <p:cNvSpPr/>
          <p:nvPr/>
        </p:nvSpPr>
        <p:spPr>
          <a:xfrm>
            <a:off x="257577" y="1113486"/>
            <a:ext cx="4228564" cy="601014"/>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Calibri"/>
              </a:rPr>
              <a:t>Temperature  =  "66"   HI  =  "70"  LOW  =  "60"</a:t>
            </a:r>
            <a:endParaRPr lang="en-US" dirty="0"/>
          </a:p>
        </p:txBody>
      </p:sp>
      <p:sp>
        <p:nvSpPr>
          <p:cNvPr id="14" name="Rectangle 13">
            <a:extLst>
              <a:ext uri="{FF2B5EF4-FFF2-40B4-BE49-F238E27FC236}">
                <a16:creationId xmlns:a16="http://schemas.microsoft.com/office/drawing/2014/main" id="{4503D9C1-A42A-B545-7307-1C8C979F4BB5}"/>
              </a:ext>
            </a:extLst>
          </p:cNvPr>
          <p:cNvSpPr/>
          <p:nvPr/>
        </p:nvSpPr>
        <p:spPr>
          <a:xfrm>
            <a:off x="260260" y="2170627"/>
            <a:ext cx="4282226" cy="1491802"/>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solidFill>
                  <a:schemeClr val="bg1"/>
                </a:solidFill>
                <a:cs typeface="Calibri"/>
              </a:rPr>
              <a:t>Brussels, the capital city of Belgium and the de facto capital of the European Union, is a vibrant and multicultural metropolis. With a population of around 1.2 million, it showcases a fascinating blend of French and Dutch influences due to its bilingual status. Brussels is renowned for its historic charm, stunning architecture, and rich cultural scene.</a:t>
            </a:r>
            <a:endParaRPr lang="en-US" dirty="0">
              <a:solidFill>
                <a:schemeClr val="bg1"/>
              </a:solidFill>
            </a:endParaRPr>
          </a:p>
        </p:txBody>
      </p:sp>
      <p:sp>
        <p:nvSpPr>
          <p:cNvPr id="16" name="Rectangle 15">
            <a:extLst>
              <a:ext uri="{FF2B5EF4-FFF2-40B4-BE49-F238E27FC236}">
                <a16:creationId xmlns:a16="http://schemas.microsoft.com/office/drawing/2014/main" id="{2542475E-EEFE-23BD-A2E7-3832DB8ACDBF}"/>
              </a:ext>
            </a:extLst>
          </p:cNvPr>
          <p:cNvSpPr/>
          <p:nvPr/>
        </p:nvSpPr>
        <p:spPr>
          <a:xfrm>
            <a:off x="251137" y="4101384"/>
            <a:ext cx="2049888" cy="1105436"/>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CIty</a:t>
            </a:r>
            <a:r>
              <a:rPr lang="en-US" dirty="0">
                <a:cs typeface="Calibri"/>
              </a:rPr>
              <a:t> </a:t>
            </a:r>
            <a:r>
              <a:rPr lang="en-US" dirty="0" err="1">
                <a:cs typeface="Calibri"/>
              </a:rPr>
              <a:t>img</a:t>
            </a:r>
            <a:endParaRPr lang="en-US" dirty="0" err="1"/>
          </a:p>
        </p:txBody>
      </p:sp>
      <p:sp>
        <p:nvSpPr>
          <p:cNvPr id="18" name="Rectangle 17">
            <a:extLst>
              <a:ext uri="{FF2B5EF4-FFF2-40B4-BE49-F238E27FC236}">
                <a16:creationId xmlns:a16="http://schemas.microsoft.com/office/drawing/2014/main" id="{319D6104-60B5-E2A8-5EDE-A119CC3944F6}"/>
              </a:ext>
            </a:extLst>
          </p:cNvPr>
          <p:cNvSpPr/>
          <p:nvPr/>
        </p:nvSpPr>
        <p:spPr>
          <a:xfrm>
            <a:off x="2303172" y="4103531"/>
            <a:ext cx="2210873" cy="1105436"/>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CIty</a:t>
            </a:r>
            <a:r>
              <a:rPr lang="en-US" dirty="0">
                <a:cs typeface="Calibri"/>
              </a:rPr>
              <a:t> </a:t>
            </a:r>
            <a:r>
              <a:rPr lang="en-US" dirty="0" err="1">
                <a:cs typeface="Calibri"/>
              </a:rPr>
              <a:t>img</a:t>
            </a:r>
            <a:endParaRPr lang="en-US" dirty="0" err="1"/>
          </a:p>
        </p:txBody>
      </p:sp>
      <p:sp>
        <p:nvSpPr>
          <p:cNvPr id="20" name="Rectangle 19">
            <a:extLst>
              <a:ext uri="{FF2B5EF4-FFF2-40B4-BE49-F238E27FC236}">
                <a16:creationId xmlns:a16="http://schemas.microsoft.com/office/drawing/2014/main" id="{B5D2834F-41F7-E9C5-9478-86FB99D28541}"/>
              </a:ext>
            </a:extLst>
          </p:cNvPr>
          <p:cNvSpPr/>
          <p:nvPr/>
        </p:nvSpPr>
        <p:spPr>
          <a:xfrm>
            <a:off x="251138" y="5206821"/>
            <a:ext cx="2049888" cy="1105436"/>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CIty</a:t>
            </a:r>
            <a:r>
              <a:rPr lang="en-US" dirty="0">
                <a:cs typeface="Calibri"/>
              </a:rPr>
              <a:t> </a:t>
            </a:r>
            <a:r>
              <a:rPr lang="en-US" dirty="0" err="1">
                <a:cs typeface="Calibri"/>
              </a:rPr>
              <a:t>img</a:t>
            </a:r>
            <a:endParaRPr lang="en-US" dirty="0" err="1"/>
          </a:p>
        </p:txBody>
      </p:sp>
      <p:sp>
        <p:nvSpPr>
          <p:cNvPr id="22" name="Rectangle 21">
            <a:extLst>
              <a:ext uri="{FF2B5EF4-FFF2-40B4-BE49-F238E27FC236}">
                <a16:creationId xmlns:a16="http://schemas.microsoft.com/office/drawing/2014/main" id="{7244A6A0-FBD4-A43E-0816-48E3C1812079}"/>
              </a:ext>
            </a:extLst>
          </p:cNvPr>
          <p:cNvSpPr/>
          <p:nvPr/>
        </p:nvSpPr>
        <p:spPr>
          <a:xfrm>
            <a:off x="2303172" y="5208967"/>
            <a:ext cx="2210873" cy="1105436"/>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CIty</a:t>
            </a:r>
            <a:r>
              <a:rPr lang="en-US" dirty="0">
                <a:cs typeface="Calibri"/>
              </a:rPr>
              <a:t> </a:t>
            </a:r>
            <a:r>
              <a:rPr lang="en-US" dirty="0" err="1">
                <a:cs typeface="Calibri"/>
              </a:rPr>
              <a:t>img</a:t>
            </a:r>
            <a:endParaRPr lang="en-US" dirty="0" err="1"/>
          </a:p>
        </p:txBody>
      </p:sp>
      <p:pic>
        <p:nvPicPr>
          <p:cNvPr id="3" name="Picture 21" descr="A picture containing sky, grass, outdoor, rug&#10;&#10;Description automatically generated">
            <a:extLst>
              <a:ext uri="{FF2B5EF4-FFF2-40B4-BE49-F238E27FC236}">
                <a16:creationId xmlns:a16="http://schemas.microsoft.com/office/drawing/2014/main" id="{230A7A0C-0A44-EC40-0405-0D449D5A165A}"/>
              </a:ext>
            </a:extLst>
          </p:cNvPr>
          <p:cNvPicPr>
            <a:picLocks noChangeAspect="1"/>
          </p:cNvPicPr>
          <p:nvPr/>
        </p:nvPicPr>
        <p:blipFill>
          <a:blip r:embed="rId2"/>
          <a:stretch>
            <a:fillRect/>
          </a:stretch>
        </p:blipFill>
        <p:spPr>
          <a:xfrm>
            <a:off x="259722" y="3823951"/>
            <a:ext cx="2034863" cy="1141928"/>
          </a:xfrm>
          <a:prstGeom prst="rect">
            <a:avLst/>
          </a:prstGeom>
        </p:spPr>
      </p:pic>
      <p:pic>
        <p:nvPicPr>
          <p:cNvPr id="6" name="Picture 22">
            <a:extLst>
              <a:ext uri="{FF2B5EF4-FFF2-40B4-BE49-F238E27FC236}">
                <a16:creationId xmlns:a16="http://schemas.microsoft.com/office/drawing/2014/main" id="{E32E5677-C9C5-C7E9-1CA8-6F92603C2863}"/>
              </a:ext>
            </a:extLst>
          </p:cNvPr>
          <p:cNvPicPr>
            <a:picLocks noChangeAspect="1"/>
          </p:cNvPicPr>
          <p:nvPr/>
        </p:nvPicPr>
        <p:blipFill>
          <a:blip r:embed="rId3"/>
          <a:stretch>
            <a:fillRect/>
          </a:stretch>
        </p:blipFill>
        <p:spPr>
          <a:xfrm>
            <a:off x="2288146" y="4972318"/>
            <a:ext cx="2217312" cy="1098998"/>
          </a:xfrm>
          <a:prstGeom prst="rect">
            <a:avLst/>
          </a:prstGeom>
        </p:spPr>
      </p:pic>
      <p:pic>
        <p:nvPicPr>
          <p:cNvPr id="11" name="Picture 23">
            <a:extLst>
              <a:ext uri="{FF2B5EF4-FFF2-40B4-BE49-F238E27FC236}">
                <a16:creationId xmlns:a16="http://schemas.microsoft.com/office/drawing/2014/main" id="{5CCC6CBF-1EDC-CE9A-56DE-A9E6D821A299}"/>
              </a:ext>
            </a:extLst>
          </p:cNvPr>
          <p:cNvPicPr>
            <a:picLocks noChangeAspect="1"/>
          </p:cNvPicPr>
          <p:nvPr/>
        </p:nvPicPr>
        <p:blipFill>
          <a:blip r:embed="rId4"/>
          <a:stretch>
            <a:fillRect/>
          </a:stretch>
        </p:blipFill>
        <p:spPr>
          <a:xfrm>
            <a:off x="2291635" y="3823884"/>
            <a:ext cx="2231801" cy="1099132"/>
          </a:xfrm>
          <a:prstGeom prst="rect">
            <a:avLst/>
          </a:prstGeom>
        </p:spPr>
      </p:pic>
      <p:pic>
        <p:nvPicPr>
          <p:cNvPr id="13" name="Picture 24" descr="A picture containing food, indoor, snack food, dessert&#10;&#10;Description automatically generated">
            <a:extLst>
              <a:ext uri="{FF2B5EF4-FFF2-40B4-BE49-F238E27FC236}">
                <a16:creationId xmlns:a16="http://schemas.microsoft.com/office/drawing/2014/main" id="{5BA6B53C-0E2C-69B1-7CBC-E5BB44241160}"/>
              </a:ext>
            </a:extLst>
          </p:cNvPr>
          <p:cNvPicPr>
            <a:picLocks noChangeAspect="1"/>
          </p:cNvPicPr>
          <p:nvPr/>
        </p:nvPicPr>
        <p:blipFill>
          <a:blip r:embed="rId5"/>
          <a:stretch>
            <a:fillRect/>
          </a:stretch>
        </p:blipFill>
        <p:spPr>
          <a:xfrm>
            <a:off x="230947" y="4975873"/>
            <a:ext cx="2092415" cy="1113353"/>
          </a:xfrm>
          <a:prstGeom prst="rect">
            <a:avLst/>
          </a:prstGeom>
        </p:spPr>
      </p:pic>
      <p:sp>
        <p:nvSpPr>
          <p:cNvPr id="2" name="Rectangle 1">
            <a:extLst>
              <a:ext uri="{FF2B5EF4-FFF2-40B4-BE49-F238E27FC236}">
                <a16:creationId xmlns:a16="http://schemas.microsoft.com/office/drawing/2014/main" id="{1F62476D-1D39-E6C7-76D3-4B46347D0438}"/>
              </a:ext>
            </a:extLst>
          </p:cNvPr>
          <p:cNvSpPr/>
          <p:nvPr/>
        </p:nvSpPr>
        <p:spPr>
          <a:xfrm>
            <a:off x="1250324" y="6077217"/>
            <a:ext cx="2071352" cy="4722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cs typeface="Calibri"/>
              </a:rPr>
              <a:t>Video</a:t>
            </a:r>
            <a:endParaRPr lang="en-US"/>
          </a:p>
        </p:txBody>
      </p:sp>
      <p:sp>
        <p:nvSpPr>
          <p:cNvPr id="4" name="TextBox 3">
            <a:extLst>
              <a:ext uri="{FF2B5EF4-FFF2-40B4-BE49-F238E27FC236}">
                <a16:creationId xmlns:a16="http://schemas.microsoft.com/office/drawing/2014/main" id="{12645608-A3F8-9319-EC8B-446D5F78FCFC}"/>
              </a:ext>
            </a:extLst>
          </p:cNvPr>
          <p:cNvSpPr txBox="1"/>
          <p:nvPr/>
        </p:nvSpPr>
        <p:spPr>
          <a:xfrm>
            <a:off x="5782077" y="1864753"/>
            <a:ext cx="3474612"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cs typeface="Calibri"/>
              </a:rPr>
              <a:t>Phone View</a:t>
            </a:r>
          </a:p>
        </p:txBody>
      </p:sp>
    </p:spTree>
    <p:extLst>
      <p:ext uri="{BB962C8B-B14F-4D97-AF65-F5344CB8AC3E}">
        <p14:creationId xmlns:p14="http://schemas.microsoft.com/office/powerpoint/2010/main" val="134285795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Slides>
  <Notes>0</Notes>
  <HiddenSlides>0</HiddenSlides>
  <ScaleCrop>false</ScaleCrop>
  <HeadingPairs>
    <vt:vector size="4" baseType="variant">
      <vt:variant>
        <vt:lpstr>Theme</vt:lpstr>
      </vt:variant>
      <vt:variant>
        <vt:i4>1</vt:i4>
      </vt:variant>
      <vt:variant>
        <vt:lpstr>Slide Titles</vt:lpstr>
      </vt:variant>
      <vt:variant>
        <vt:i4>3</vt:i4>
      </vt:variant>
    </vt:vector>
  </HeadingPairs>
  <TitlesOfParts>
    <vt:vector size="4" baseType="lpstr">
      <vt:lpstr>Office Theme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78</cp:revision>
  <dcterms:created xsi:type="dcterms:W3CDTF">2023-06-14T14:31:54Z</dcterms:created>
  <dcterms:modified xsi:type="dcterms:W3CDTF">2023-06-15T07:31:46Z</dcterms:modified>
</cp:coreProperties>
</file>